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189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747" y="2718435"/>
            <a:ext cx="4964787" cy="27927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16610" y="1191458"/>
            <a:ext cx="7683579" cy="35990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85"/>
              </a:lnSpc>
              <a:buNone/>
            </a:pPr>
            <a:r>
              <a:rPr lang="en-US" sz="5668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Constraints in High-Performance Computing</a:t>
            </a:r>
            <a:endParaRPr lang="en-US" sz="5668" dirty="0"/>
          </a:p>
        </p:txBody>
      </p:sp>
      <p:sp>
        <p:nvSpPr>
          <p:cNvPr id="7" name="Text 3"/>
          <p:cNvSpPr/>
          <p:nvPr/>
        </p:nvSpPr>
        <p:spPr>
          <a:xfrm>
            <a:off x="6216610" y="5103376"/>
            <a:ext cx="7683579" cy="1334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9"/>
              </a:lnSpc>
              <a:buNone/>
            </a:pPr>
            <a:r>
              <a:rPr lang="en-US" sz="164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High-performance computing (HPC) systems often face significant memory constraints when running large-scale simulations. This introduction explores the challenges and strategies for optimizing memory usage to enable these computationally intensive workloads.</a:t>
            </a:r>
            <a:endParaRPr lang="en-US" sz="1643" dirty="0"/>
          </a:p>
        </p:txBody>
      </p:sp>
      <p:sp>
        <p:nvSpPr>
          <p:cNvPr id="10" name="Text 5"/>
          <p:cNvSpPr/>
          <p:nvPr/>
        </p:nvSpPr>
        <p:spPr>
          <a:xfrm>
            <a:off x="6654641" y="6672977"/>
            <a:ext cx="1248013" cy="3650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5"/>
              </a:lnSpc>
              <a:buNone/>
            </a:pPr>
            <a:endParaRPr lang="en-US" sz="2054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DA6CAC-7AE0-23DC-DD53-D47E4E9806C1}"/>
              </a:ext>
            </a:extLst>
          </p:cNvPr>
          <p:cNvSpPr txBox="1"/>
          <p:nvPr/>
        </p:nvSpPr>
        <p:spPr>
          <a:xfrm>
            <a:off x="11389971" y="6576358"/>
            <a:ext cx="3070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ptos Display" panose="020B0004020202020204" pitchFamily="34" charset="0"/>
              </a:rPr>
              <a:t>D RAHEEM (192210537)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 Display" panose="020B0004020202020204" pitchFamily="34" charset="0"/>
              </a:rPr>
              <a:t>G PAVAN KUMAR (192210610)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Aptos Display" panose="020B0004020202020204" pitchFamily="34" charset="0"/>
              </a:rPr>
              <a:t>N  ALEX (192210615)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426845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Scaling Simulations with Limited Memory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Simulation Memory Footprint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605337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Large-scale simulations can require hundreds of gigabytes or even terabytes of memory to store data structures and intermediate results.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Cluster Memory Capacity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605337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HPC clusters have finite memory resources, often constrained by hardware and cost limitations.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Management Strategies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605337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Techniques like data partitioning, in-situ processing, and algorithmic optimizations are crucial for scaling simulations within memory constraints.</a:t>
            </a:r>
            <a:endParaRPr lang="en-US" sz="1944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7721" y="1615321"/>
            <a:ext cx="4998958" cy="49989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2585" y="536377"/>
            <a:ext cx="7778829" cy="1219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Challenges in Memory Management</a:t>
            </a:r>
            <a:endParaRPr lang="en-US" sz="3840" dirty="0"/>
          </a:p>
        </p:txBody>
      </p:sp>
      <p:sp>
        <p:nvSpPr>
          <p:cNvPr id="7" name="Shape 3"/>
          <p:cNvSpPr/>
          <p:nvPr/>
        </p:nvSpPr>
        <p:spPr>
          <a:xfrm>
            <a:off x="682585" y="2267545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814268" y="2340650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304" dirty="0"/>
          </a:p>
        </p:txBody>
      </p:sp>
      <p:sp>
        <p:nvSpPr>
          <p:cNvPr id="9" name="Text 5"/>
          <p:cNvSpPr/>
          <p:nvPr/>
        </p:nvSpPr>
        <p:spPr>
          <a:xfrm>
            <a:off x="1316474" y="2267545"/>
            <a:ext cx="321718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Heterogeneous Hardware</a:t>
            </a:r>
            <a:endParaRPr lang="en-US" sz="1920" dirty="0"/>
          </a:p>
        </p:txBody>
      </p:sp>
      <p:sp>
        <p:nvSpPr>
          <p:cNvPr id="10" name="Text 6"/>
          <p:cNvSpPr/>
          <p:nvPr/>
        </p:nvSpPr>
        <p:spPr>
          <a:xfrm>
            <a:off x="1316474" y="2689265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Varied memory capacities and architectures across nodes in an HPC cluster complicate memory management.</a:t>
            </a:r>
            <a:endParaRPr lang="en-US" sz="1536" dirty="0"/>
          </a:p>
        </p:txBody>
      </p:sp>
      <p:sp>
        <p:nvSpPr>
          <p:cNvPr id="11" name="Shape 7"/>
          <p:cNvSpPr/>
          <p:nvPr/>
        </p:nvSpPr>
        <p:spPr>
          <a:xfrm>
            <a:off x="682585" y="3727609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12" name="Text 8"/>
          <p:cNvSpPr/>
          <p:nvPr/>
        </p:nvSpPr>
        <p:spPr>
          <a:xfrm>
            <a:off x="814268" y="3800713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304" dirty="0"/>
          </a:p>
        </p:txBody>
      </p:sp>
      <p:sp>
        <p:nvSpPr>
          <p:cNvPr id="13" name="Text 9"/>
          <p:cNvSpPr/>
          <p:nvPr/>
        </p:nvSpPr>
        <p:spPr>
          <a:xfrm>
            <a:off x="1316474" y="3727609"/>
            <a:ext cx="365581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Dynamic Memory Allocation</a:t>
            </a:r>
            <a:endParaRPr lang="en-US" sz="1920" dirty="0"/>
          </a:p>
        </p:txBody>
      </p:sp>
      <p:sp>
        <p:nvSpPr>
          <p:cNvPr id="14" name="Text 10"/>
          <p:cNvSpPr/>
          <p:nvPr/>
        </p:nvSpPr>
        <p:spPr>
          <a:xfrm>
            <a:off x="1316474" y="4149328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Unpredictable memory requirements during simulation can lead to over-allocation or inefficient utilization.</a:t>
            </a:r>
            <a:endParaRPr lang="en-US" sz="1536" dirty="0"/>
          </a:p>
        </p:txBody>
      </p:sp>
      <p:sp>
        <p:nvSpPr>
          <p:cNvPr id="15" name="Shape 11"/>
          <p:cNvSpPr/>
          <p:nvPr/>
        </p:nvSpPr>
        <p:spPr>
          <a:xfrm>
            <a:off x="682585" y="5187672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16" name="Text 12"/>
          <p:cNvSpPr/>
          <p:nvPr/>
        </p:nvSpPr>
        <p:spPr>
          <a:xfrm>
            <a:off x="814268" y="5260777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3</a:t>
            </a:r>
            <a:endParaRPr lang="en-US" sz="2304" dirty="0"/>
          </a:p>
        </p:txBody>
      </p:sp>
      <p:sp>
        <p:nvSpPr>
          <p:cNvPr id="17" name="Text 13"/>
          <p:cNvSpPr/>
          <p:nvPr/>
        </p:nvSpPr>
        <p:spPr>
          <a:xfrm>
            <a:off x="1316474" y="5187672"/>
            <a:ext cx="263223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Bottlenecks</a:t>
            </a:r>
            <a:endParaRPr lang="en-US" sz="1920" dirty="0"/>
          </a:p>
        </p:txBody>
      </p:sp>
      <p:sp>
        <p:nvSpPr>
          <p:cNvPr id="18" name="Text 14"/>
          <p:cNvSpPr/>
          <p:nvPr/>
        </p:nvSpPr>
        <p:spPr>
          <a:xfrm>
            <a:off x="1316474" y="5609392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Memory bandwidth and latency issues can limit the overall performance of large-scale simulations.</a:t>
            </a:r>
            <a:endParaRPr lang="en-US" sz="1536" dirty="0"/>
          </a:p>
        </p:txBody>
      </p:sp>
      <p:sp>
        <p:nvSpPr>
          <p:cNvPr id="19" name="Shape 15"/>
          <p:cNvSpPr/>
          <p:nvPr/>
        </p:nvSpPr>
        <p:spPr>
          <a:xfrm>
            <a:off x="682585" y="6647736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20" name="Text 16"/>
          <p:cNvSpPr/>
          <p:nvPr/>
        </p:nvSpPr>
        <p:spPr>
          <a:xfrm>
            <a:off x="814268" y="6720840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4</a:t>
            </a:r>
            <a:endParaRPr lang="en-US" sz="2304" dirty="0"/>
          </a:p>
        </p:txBody>
      </p:sp>
      <p:sp>
        <p:nvSpPr>
          <p:cNvPr id="21" name="Text 17"/>
          <p:cNvSpPr/>
          <p:nvPr/>
        </p:nvSpPr>
        <p:spPr>
          <a:xfrm>
            <a:off x="1316474" y="6647736"/>
            <a:ext cx="321718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Data Movement Overhead</a:t>
            </a:r>
            <a:endParaRPr lang="en-US" sz="1920" dirty="0"/>
          </a:p>
        </p:txBody>
      </p:sp>
      <p:sp>
        <p:nvSpPr>
          <p:cNvPr id="22" name="Text 18"/>
          <p:cNvSpPr/>
          <p:nvPr/>
        </p:nvSpPr>
        <p:spPr>
          <a:xfrm>
            <a:off x="1316474" y="7069455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Excessive data movement between storage, memory, and processors can significantly impact performance.</a:t>
            </a:r>
            <a:endParaRPr lang="en-US" sz="1536" dirty="0"/>
          </a:p>
        </p:txBody>
      </p:sp>
      <p:pic>
        <p:nvPicPr>
          <p:cNvPr id="23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7841" y="2336959"/>
            <a:ext cx="4978598" cy="35555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684" y="1199793"/>
            <a:ext cx="7004447" cy="6346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97"/>
              </a:lnSpc>
              <a:buNone/>
            </a:pPr>
            <a:r>
              <a:rPr lang="en-US" sz="3998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Optimizing Memory Usage</a:t>
            </a:r>
            <a:endParaRPr lang="en-US" sz="3998" dirty="0"/>
          </a:p>
        </p:txBody>
      </p:sp>
      <p:sp>
        <p:nvSpPr>
          <p:cNvPr id="7" name="Shape 3"/>
          <p:cNvSpPr/>
          <p:nvPr/>
        </p:nvSpPr>
        <p:spPr>
          <a:xfrm>
            <a:off x="786825" y="236732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923865" y="244340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399" dirty="0"/>
          </a:p>
        </p:txBody>
      </p:sp>
      <p:sp>
        <p:nvSpPr>
          <p:cNvPr id="9" name="Text 5"/>
          <p:cNvSpPr/>
          <p:nvPr/>
        </p:nvSpPr>
        <p:spPr>
          <a:xfrm>
            <a:off x="2132052" y="2341959"/>
            <a:ext cx="2538413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Data Compression</a:t>
            </a:r>
            <a:endParaRPr lang="en-US" sz="1999" dirty="0"/>
          </a:p>
        </p:txBody>
      </p:sp>
      <p:sp>
        <p:nvSpPr>
          <p:cNvPr id="10" name="Text 6"/>
          <p:cNvSpPr/>
          <p:nvPr/>
        </p:nvSpPr>
        <p:spPr>
          <a:xfrm>
            <a:off x="2132052" y="2781062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Applying lossless or lossy data compression techniques to reduce the memory footprint of simulation data.</a:t>
            </a:r>
            <a:endParaRPr lang="en-US" sz="1599" dirty="0"/>
          </a:p>
        </p:txBody>
      </p:sp>
      <p:sp>
        <p:nvSpPr>
          <p:cNvPr id="11" name="Shape 7"/>
          <p:cNvSpPr/>
          <p:nvPr/>
        </p:nvSpPr>
        <p:spPr>
          <a:xfrm>
            <a:off x="786825" y="406527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12" name="Text 8"/>
          <p:cNvSpPr/>
          <p:nvPr/>
        </p:nvSpPr>
        <p:spPr>
          <a:xfrm>
            <a:off x="923865" y="414135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399" dirty="0"/>
          </a:p>
        </p:txBody>
      </p:sp>
      <p:sp>
        <p:nvSpPr>
          <p:cNvPr id="13" name="Text 9"/>
          <p:cNvSpPr/>
          <p:nvPr/>
        </p:nvSpPr>
        <p:spPr>
          <a:xfrm>
            <a:off x="2132052" y="4039910"/>
            <a:ext cx="3349228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Out-of-Core Processing</a:t>
            </a:r>
            <a:endParaRPr lang="en-US" sz="1999" dirty="0"/>
          </a:p>
        </p:txBody>
      </p:sp>
      <p:sp>
        <p:nvSpPr>
          <p:cNvPr id="14" name="Text 10"/>
          <p:cNvSpPr/>
          <p:nvPr/>
        </p:nvSpPr>
        <p:spPr>
          <a:xfrm>
            <a:off x="2132052" y="4479012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Streaming data from storage to memory in smaller chunks, minimizing the in-memory working set.</a:t>
            </a:r>
            <a:endParaRPr lang="en-US" sz="1599" dirty="0"/>
          </a:p>
        </p:txBody>
      </p:sp>
      <p:sp>
        <p:nvSpPr>
          <p:cNvPr id="15" name="Shape 11"/>
          <p:cNvSpPr/>
          <p:nvPr/>
        </p:nvSpPr>
        <p:spPr>
          <a:xfrm>
            <a:off x="786825" y="576322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16" name="Text 12"/>
          <p:cNvSpPr/>
          <p:nvPr/>
        </p:nvSpPr>
        <p:spPr>
          <a:xfrm>
            <a:off x="923865" y="583930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3</a:t>
            </a:r>
            <a:endParaRPr lang="en-US" sz="2399" dirty="0"/>
          </a:p>
        </p:txBody>
      </p:sp>
      <p:sp>
        <p:nvSpPr>
          <p:cNvPr id="17" name="Text 13"/>
          <p:cNvSpPr/>
          <p:nvPr/>
        </p:nvSpPr>
        <p:spPr>
          <a:xfrm>
            <a:off x="2132052" y="5737860"/>
            <a:ext cx="3044666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Hierarchical Storage</a:t>
            </a:r>
            <a:endParaRPr lang="en-US" sz="1999" dirty="0"/>
          </a:p>
        </p:txBody>
      </p:sp>
      <p:sp>
        <p:nvSpPr>
          <p:cNvPr id="18" name="Text 14"/>
          <p:cNvSpPr/>
          <p:nvPr/>
        </p:nvSpPr>
        <p:spPr>
          <a:xfrm>
            <a:off x="2132052" y="6176963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Tiering data across different storage media (SSD, HDD) to leverage performance and capacity characteristics.</a:t>
            </a:r>
            <a:endParaRPr lang="en-US" sz="1599" dirty="0"/>
          </a:p>
        </p:txBody>
      </p:sp>
      <p:pic>
        <p:nvPicPr>
          <p:cNvPr id="19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18" y="2316480"/>
            <a:ext cx="4977765" cy="35965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98156" y="878086"/>
            <a:ext cx="7720489" cy="12711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05"/>
              </a:lnSpc>
              <a:buNone/>
            </a:pPr>
            <a:r>
              <a:rPr lang="en-US" sz="4004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Profiling and Monitoring Memory Usage</a:t>
            </a:r>
            <a:endParaRPr lang="en-US" sz="4004" dirty="0"/>
          </a:p>
        </p:txBody>
      </p:sp>
      <p:sp>
        <p:nvSpPr>
          <p:cNvPr id="7" name="Shape 3"/>
          <p:cNvSpPr/>
          <p:nvPr/>
        </p:nvSpPr>
        <p:spPr>
          <a:xfrm>
            <a:off x="6198156" y="2454235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6401514" y="2657594"/>
            <a:ext cx="2542222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Profilers</a:t>
            </a:r>
            <a:endParaRPr lang="en-US" sz="2002" dirty="0"/>
          </a:p>
        </p:txBody>
      </p:sp>
      <p:sp>
        <p:nvSpPr>
          <p:cNvPr id="9" name="Text 5"/>
          <p:cNvSpPr/>
          <p:nvPr/>
        </p:nvSpPr>
        <p:spPr>
          <a:xfrm>
            <a:off x="6401514" y="3097173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Tools that analyze memory allocation, usage, and leaks to identify optimization opportunities.</a:t>
            </a:r>
            <a:endParaRPr lang="en-US" sz="1601" dirty="0"/>
          </a:p>
        </p:txBody>
      </p:sp>
      <p:sp>
        <p:nvSpPr>
          <p:cNvPr id="10" name="Shape 6"/>
          <p:cNvSpPr/>
          <p:nvPr/>
        </p:nvSpPr>
        <p:spPr>
          <a:xfrm>
            <a:off x="6198156" y="4154448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11" name="Text 7"/>
          <p:cNvSpPr/>
          <p:nvPr/>
        </p:nvSpPr>
        <p:spPr>
          <a:xfrm>
            <a:off x="6401514" y="4357807"/>
            <a:ext cx="3355419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Performance Monitoring</a:t>
            </a:r>
            <a:endParaRPr lang="en-US" sz="2002" dirty="0"/>
          </a:p>
        </p:txBody>
      </p:sp>
      <p:sp>
        <p:nvSpPr>
          <p:cNvPr id="12" name="Text 8"/>
          <p:cNvSpPr/>
          <p:nvPr/>
        </p:nvSpPr>
        <p:spPr>
          <a:xfrm>
            <a:off x="6401514" y="4797385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Metrics like memory bandwidth, cache utilization, and page faults can help diagnose memory-related bottlenecks.</a:t>
            </a:r>
            <a:endParaRPr lang="en-US" sz="1601" dirty="0"/>
          </a:p>
        </p:txBody>
      </p:sp>
      <p:sp>
        <p:nvSpPr>
          <p:cNvPr id="13" name="Shape 9"/>
          <p:cNvSpPr/>
          <p:nvPr/>
        </p:nvSpPr>
        <p:spPr>
          <a:xfrm>
            <a:off x="6198156" y="5854660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14" name="Text 10"/>
          <p:cNvSpPr/>
          <p:nvPr/>
        </p:nvSpPr>
        <p:spPr>
          <a:xfrm>
            <a:off x="6401514" y="6058019"/>
            <a:ext cx="3660458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Visualization Dashboards</a:t>
            </a:r>
            <a:endParaRPr lang="en-US" sz="2002" dirty="0"/>
          </a:p>
        </p:txBody>
      </p:sp>
      <p:sp>
        <p:nvSpPr>
          <p:cNvPr id="15" name="Text 11"/>
          <p:cNvSpPr/>
          <p:nvPr/>
        </p:nvSpPr>
        <p:spPr>
          <a:xfrm>
            <a:off x="6401514" y="6497598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Interactive visualizations of memory usage patterns can provide insights for tuning and scaling simulations.</a:t>
            </a:r>
            <a:endParaRPr lang="en-US" sz="1601" dirty="0"/>
          </a:p>
        </p:txBody>
      </p:sp>
      <p:pic>
        <p:nvPicPr>
          <p:cNvPr id="16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00" y="2453045"/>
            <a:ext cx="4947880" cy="332339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0185" y="695920"/>
            <a:ext cx="7636431" cy="1345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4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Scaling Simulations within Constraints</a:t>
            </a:r>
            <a:endParaRPr lang="en-US" sz="424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185" y="2364819"/>
            <a:ext cx="1076801" cy="17229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0003" y="2580084"/>
            <a:ext cx="4038124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Algorithmic Optimizations</a:t>
            </a:r>
            <a:endParaRPr lang="en-US" sz="2120" dirty="0"/>
          </a:p>
        </p:txBody>
      </p:sp>
      <p:sp>
        <p:nvSpPr>
          <p:cNvPr id="9" name="Text 4"/>
          <p:cNvSpPr/>
          <p:nvPr/>
        </p:nvSpPr>
        <p:spPr>
          <a:xfrm>
            <a:off x="7640003" y="3045738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Improving the computational and memory complexity of simulation algorithms.</a:t>
            </a:r>
            <a:endParaRPr lang="en-US" sz="169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0185" y="4087773"/>
            <a:ext cx="1076801" cy="17229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0003" y="4303038"/>
            <a:ext cx="3068955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Parallel Processing</a:t>
            </a:r>
            <a:endParaRPr lang="en-US" sz="2120" dirty="0"/>
          </a:p>
        </p:txBody>
      </p:sp>
      <p:sp>
        <p:nvSpPr>
          <p:cNvPr id="12" name="Text 6"/>
          <p:cNvSpPr/>
          <p:nvPr/>
        </p:nvSpPr>
        <p:spPr>
          <a:xfrm>
            <a:off x="7640003" y="4768691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Decomposing simulations into smaller, parallelizable tasks to distribute memory usage.</a:t>
            </a:r>
            <a:endParaRPr lang="en-US" sz="1696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0185" y="5810726"/>
            <a:ext cx="1076801" cy="17229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40003" y="6025991"/>
            <a:ext cx="4361140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Hybrid Memory Architectures</a:t>
            </a:r>
            <a:endParaRPr lang="en-US" sz="2120" dirty="0"/>
          </a:p>
        </p:txBody>
      </p:sp>
      <p:sp>
        <p:nvSpPr>
          <p:cNvPr id="15" name="Text 8"/>
          <p:cNvSpPr/>
          <p:nvPr/>
        </p:nvSpPr>
        <p:spPr>
          <a:xfrm>
            <a:off x="7640003" y="6491645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Combining high-capacity but slower memory with high-performance memory for critical data structures.</a:t>
            </a:r>
            <a:endParaRPr lang="en-US" sz="1696" dirty="0"/>
          </a:p>
        </p:txBody>
      </p:sp>
      <p:pic>
        <p:nvPicPr>
          <p:cNvPr id="16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89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11925" y="3639383"/>
            <a:ext cx="11240333" cy="709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9"/>
              </a:lnSpc>
              <a:buNone/>
            </a:pPr>
            <a:r>
              <a:rPr lang="en-US" sz="4471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Case Studies in Memory Management</a:t>
            </a:r>
            <a:endParaRPr lang="en-US" sz="447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925" y="4689753"/>
            <a:ext cx="567690" cy="567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11925" y="5484495"/>
            <a:ext cx="2838926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Climate Modeling</a:t>
            </a:r>
            <a:endParaRPr lang="en-US" sz="2235" dirty="0"/>
          </a:p>
        </p:txBody>
      </p:sp>
      <p:sp>
        <p:nvSpPr>
          <p:cNvPr id="8" name="Text 4"/>
          <p:cNvSpPr/>
          <p:nvPr/>
        </p:nvSpPr>
        <p:spPr>
          <a:xfrm>
            <a:off x="1111925" y="5975509"/>
            <a:ext cx="3908346" cy="14535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Effective memory management enabled high-resolution climate simulations on constrained HPC systems.</a:t>
            </a:r>
            <a:endParaRPr lang="en-US" sz="1788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0908" y="4689753"/>
            <a:ext cx="567690" cy="5676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60908" y="5484495"/>
            <a:ext cx="2838926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Drug Discovery</a:t>
            </a:r>
            <a:endParaRPr lang="en-US" sz="2235" dirty="0"/>
          </a:p>
        </p:txBody>
      </p:sp>
      <p:sp>
        <p:nvSpPr>
          <p:cNvPr id="11" name="Text 6"/>
          <p:cNvSpPr/>
          <p:nvPr/>
        </p:nvSpPr>
        <p:spPr>
          <a:xfrm>
            <a:off x="5360908" y="5975509"/>
            <a:ext cx="3908346" cy="14535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Novel in-situ data processing strategies reduced the memory footprint of molecular dynamics simulations.</a:t>
            </a:r>
            <a:endParaRPr lang="en-US" sz="1788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9892" y="4689753"/>
            <a:ext cx="567690" cy="5676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09892" y="5484495"/>
            <a:ext cx="3908465" cy="7096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Manufacturing Simulations</a:t>
            </a:r>
            <a:endParaRPr lang="en-US" sz="2235" dirty="0"/>
          </a:p>
        </p:txBody>
      </p:sp>
      <p:sp>
        <p:nvSpPr>
          <p:cNvPr id="14" name="Text 8"/>
          <p:cNvSpPr/>
          <p:nvPr/>
        </p:nvSpPr>
        <p:spPr>
          <a:xfrm>
            <a:off x="9609892" y="6330315"/>
            <a:ext cx="3908465" cy="1090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Innovative checkpointing and data compression techniques enabled scaling of complex industrial models.</a:t>
            </a:r>
            <a:endParaRPr lang="en-US" sz="1788" dirty="0"/>
          </a:p>
        </p:txBody>
      </p:sp>
      <p:pic>
        <p:nvPicPr>
          <p:cNvPr id="15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76" y="1268373"/>
            <a:ext cx="5038130" cy="569285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13978" y="1489472"/>
            <a:ext cx="7888843" cy="112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12"/>
              </a:lnSpc>
              <a:buNone/>
            </a:pPr>
            <a:r>
              <a:rPr lang="en-US" sz="35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Looking Ahead: Future Considerations</a:t>
            </a:r>
            <a:endParaRPr lang="en-US" sz="3530" dirty="0"/>
          </a:p>
        </p:txBody>
      </p:sp>
      <p:sp>
        <p:nvSpPr>
          <p:cNvPr id="7" name="Shape 3"/>
          <p:cNvSpPr/>
          <p:nvPr/>
        </p:nvSpPr>
        <p:spPr>
          <a:xfrm>
            <a:off x="6113978" y="2879050"/>
            <a:ext cx="7888843" cy="3861078"/>
          </a:xfrm>
          <a:prstGeom prst="roundRect">
            <a:avLst>
              <a:gd name="adj" fmla="val 8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121598" y="2886670"/>
            <a:ext cx="7873603" cy="13775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300907" y="3001804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Emerging Memory Technologies</a:t>
            </a:r>
            <a:endParaRPr lang="en-US" sz="1412" dirty="0"/>
          </a:p>
        </p:txBody>
      </p:sp>
      <p:sp>
        <p:nvSpPr>
          <p:cNvPr id="10" name="Text 6"/>
          <p:cNvSpPr/>
          <p:nvPr/>
        </p:nvSpPr>
        <p:spPr>
          <a:xfrm>
            <a:off x="10241518" y="3001804"/>
            <a:ext cx="3574375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Novel memory architectures like high-bandwidth memory, persistent memory, and processing-in-memory could transform HPC memory management.</a:t>
            </a:r>
            <a:endParaRPr lang="en-US" sz="1412" dirty="0"/>
          </a:p>
        </p:txBody>
      </p:sp>
      <p:sp>
        <p:nvSpPr>
          <p:cNvPr id="11" name="Shape 7"/>
          <p:cNvSpPr/>
          <p:nvPr/>
        </p:nvSpPr>
        <p:spPr>
          <a:xfrm>
            <a:off x="6121598" y="4264223"/>
            <a:ext cx="7873603" cy="13775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300907" y="4379357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Automated Memory Optimization</a:t>
            </a:r>
            <a:endParaRPr lang="en-US" sz="1412" dirty="0"/>
          </a:p>
        </p:txBody>
      </p:sp>
      <p:sp>
        <p:nvSpPr>
          <p:cNvPr id="13" name="Text 9"/>
          <p:cNvSpPr/>
          <p:nvPr/>
        </p:nvSpPr>
        <p:spPr>
          <a:xfrm>
            <a:off x="10241518" y="4379357"/>
            <a:ext cx="3574375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Machine learning-based techniques for dynamic memory allocation and data placement could improve simulation efficiency.</a:t>
            </a:r>
            <a:endParaRPr lang="en-US" sz="1412" dirty="0"/>
          </a:p>
        </p:txBody>
      </p:sp>
      <p:sp>
        <p:nvSpPr>
          <p:cNvPr id="14" name="Shape 10"/>
          <p:cNvSpPr/>
          <p:nvPr/>
        </p:nvSpPr>
        <p:spPr>
          <a:xfrm>
            <a:off x="6121598" y="5641777"/>
            <a:ext cx="7873603" cy="10907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300907" y="5756910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Simulation Portability</a:t>
            </a:r>
            <a:endParaRPr lang="en-US" sz="1412" dirty="0"/>
          </a:p>
        </p:txBody>
      </p:sp>
      <p:sp>
        <p:nvSpPr>
          <p:cNvPr id="16" name="Text 12"/>
          <p:cNvSpPr/>
          <p:nvPr/>
        </p:nvSpPr>
        <p:spPr>
          <a:xfrm>
            <a:off x="10241518" y="5756910"/>
            <a:ext cx="3574375" cy="860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Developing memory-aware simulation frameworks and programming models to enable cross-platform scalability.</a:t>
            </a:r>
            <a:endParaRPr lang="en-US" sz="1412" dirty="0"/>
          </a:p>
        </p:txBody>
      </p:sp>
      <p:pic>
        <p:nvPicPr>
          <p:cNvPr id="1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481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 Display</vt:lpstr>
      <vt:lpstr>Arial</vt:lpstr>
      <vt:lpstr>Fira Mono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pavankumar gangalapudi</cp:lastModifiedBy>
  <cp:revision>2</cp:revision>
  <dcterms:created xsi:type="dcterms:W3CDTF">2024-07-28T14:16:53Z</dcterms:created>
  <dcterms:modified xsi:type="dcterms:W3CDTF">2024-07-28T16:59:18Z</dcterms:modified>
</cp:coreProperties>
</file>